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969" r:id="rId2"/>
  </p:sldMasterIdLst>
  <p:notesMasterIdLst>
    <p:notesMasterId r:id="rId24"/>
  </p:notesMasterIdLst>
  <p:handoutMasterIdLst>
    <p:handoutMasterId r:id="rId25"/>
  </p:handoutMasterIdLst>
  <p:sldIdLst>
    <p:sldId id="256" r:id="rId3"/>
    <p:sldId id="274" r:id="rId4"/>
    <p:sldId id="275" r:id="rId5"/>
    <p:sldId id="284" r:id="rId6"/>
    <p:sldId id="276" r:id="rId7"/>
    <p:sldId id="277" r:id="rId8"/>
    <p:sldId id="278" r:id="rId9"/>
    <p:sldId id="279" r:id="rId10"/>
    <p:sldId id="269" r:id="rId11"/>
    <p:sldId id="258" r:id="rId12"/>
    <p:sldId id="259" r:id="rId13"/>
    <p:sldId id="267" r:id="rId14"/>
    <p:sldId id="271" r:id="rId15"/>
    <p:sldId id="280" r:id="rId16"/>
    <p:sldId id="287" r:id="rId17"/>
    <p:sldId id="281" r:id="rId18"/>
    <p:sldId id="285" r:id="rId19"/>
    <p:sldId id="286" r:id="rId20"/>
    <p:sldId id="283" r:id="rId21"/>
    <p:sldId id="282" r:id="rId22"/>
    <p:sldId id="288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624"/>
      </p:cViewPr>
      <p:guideLst>
        <p:guide pos="518"/>
        <p:guide orient="horz" pos="2160"/>
        <p:guide orient="horz" pos="10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28-05-2026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28-05-2026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069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15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:\Meetreeks\LMM\13 2018\4 Projectbestanden\7 Innovatie\communicatie\officiele gekochte fotos\122671140.jpg">
            <a:extLst>
              <a:ext uri="{FF2B5EF4-FFF2-40B4-BE49-F238E27FC236}">
                <a16:creationId xmlns:a16="http://schemas.microsoft.com/office/drawing/2014/main" id="{99C69C79-E003-4857-9E3B-54A6BF116F1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34"/>
          <a:stretch/>
        </p:blipFill>
        <p:spPr bwMode="auto">
          <a:xfrm>
            <a:off x="-1663265" y="-12700"/>
            <a:ext cx="8220744" cy="689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60F8D-0194-1549-9A85-B8585C341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23BE38-388B-B84F-B596-4361C8FFEE5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D6F77E-FFE0-AB46-BF4D-6C1EEF3B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E34897-656E-D24A-B5C8-368571FB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FB6CFD-9EA3-2D46-B72F-63AC8983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01E6C2-CD86-4C4B-A751-B19F6263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0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9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B8B84C-376E-994B-A5F9-91418E684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6C2F8E9-252A-884A-A559-1D42CD8FB1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8D1DE4-A09D-ED49-8B1B-03D708897628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958710-A035-984C-9963-99974470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85C342-F410-1C42-BBE9-52289EFE7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6848C-75BB-B944-BBD6-880B1B12C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424C08-D06D-F64A-B964-B229C0F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DBC87E-A0FF-462D-8077-412A2BF54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r="38959"/>
          <a:stretch/>
        </p:blipFill>
        <p:spPr>
          <a:xfrm>
            <a:off x="-38100" y="-631967"/>
            <a:ext cx="6096001" cy="748996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4611018-E0D5-BF45-B124-6BD0F554E3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C470DB-0476-694C-8B7A-2721EE7905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39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 </a:t>
            </a:r>
            <a:r>
              <a:rPr lang="en-US" dirty="0" err="1"/>
              <a:t>juni</a:t>
            </a:r>
            <a:r>
              <a:rPr lang="en-US" dirty="0"/>
              <a:t> 2023</a:t>
            </a:r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>
          <a:xfrm>
            <a:off x="634999" y="6221413"/>
            <a:ext cx="5461001" cy="3220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011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01093-6876-FF4B-A205-0797E4219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AA80F83-76D5-4442-B68B-A643B29E2F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00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ysClr val="windowText" lastClr="000000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ysClr val="windowText" lastClr="0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5FF1452E-61D4-2248-8677-11F4BF817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55BAFB1C-5D11-944A-96BB-FA74D8B08F8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91C9F1C5-E6CB-674B-B923-FC93CC7A82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49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ysClr val="windowText" lastClr="000000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ysClr val="windowText" lastClr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2AC70C0-3F62-AD40-8225-7DFC4A386A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E71B0B9D-1DF0-634C-BB24-80EFB4F29B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bg1"/>
              </a:buClr>
              <a:defRPr lang="nl-NL" dirty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06779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DF6F61C-97D5-AA49-8399-84317D339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A18B73BD-0266-274A-BD71-AF05F432E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78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E728E48-643E-544D-A813-C0BAB23F9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3DDB892-18B4-AE46-8394-66B2E248D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4" y="-13176"/>
            <a:ext cx="3660389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76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F260D0C-1E71-C54C-BC16-D1CBE1023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48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tx1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44ED47-A238-2D42-9C79-E60FB9820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401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tx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CF7695-4593-1943-B84E-F8C54CAC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52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9780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957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081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DC891B-0BBD-3E4B-A301-653F943C4C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01ABBA-4376-CE44-A51E-00DFACFA868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873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4754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777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40008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AB1A3E9-97CB-CA43-9E2C-4CE700C68A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43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770F96-3C80-EF44-950D-D97435314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5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348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E2861002-9B37-3648-AC12-62C3BB3C1FD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9945B71-DBE8-C64D-A8FF-A06662931A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37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817E04A-B9A8-0D44-BBB8-122507EA08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33198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466592-3EDA-8A4C-9A9E-0690EAD4E0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6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EC85681-AB2A-C448-B63F-6E7DA8D8741C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0313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2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9623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02627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bg1"/>
              </a:buClr>
              <a:tabLst>
                <a:tab pos="1619250" algn="l"/>
              </a:tabLst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43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6361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31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wrap="square" lIns="61200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168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7751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18058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6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5D00C-C7D7-DC44-8D0D-FE716DCD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6692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E8BB49C-81EE-D640-B093-EE3BB398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49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9A82B9-7DCD-4B4C-A1E7-70EA56CC3E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30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3124508-A1C5-A546-B635-25BCABA3F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347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A7CF36B-46BB-C94E-AE21-AE6C325851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4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1C355E-6E70-0A46-B795-FD910DE42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A3098-83E2-4E4B-8810-7E5E75AE9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808B11-D078-144E-BFA9-BB483B79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50" r:id="rId2"/>
    <p:sldLayoutId id="2147483725" r:id="rId3"/>
    <p:sldLayoutId id="2147483719" r:id="rId4"/>
    <p:sldLayoutId id="2147483726" r:id="rId5"/>
    <p:sldLayoutId id="2147483666" r:id="rId6"/>
    <p:sldLayoutId id="2147483690" r:id="rId7"/>
    <p:sldLayoutId id="2147483728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89" r:id="rId15"/>
    <p:sldLayoutId id="2147483712" r:id="rId16"/>
    <p:sldLayoutId id="2147483711" r:id="rId17"/>
    <p:sldLayoutId id="2147483675" r:id="rId18"/>
    <p:sldLayoutId id="2147483657" r:id="rId19"/>
    <p:sldLayoutId id="2147483691" r:id="rId20"/>
    <p:sldLayoutId id="2147483729" r:id="rId21"/>
    <p:sldLayoutId id="2147483739" r:id="rId22"/>
    <p:sldLayoutId id="2147483740" r:id="rId23"/>
    <p:sldLayoutId id="2147483718" r:id="rId24"/>
    <p:sldLayoutId id="2147483717" r:id="rId25"/>
    <p:sldLayoutId id="2147483714" r:id="rId26"/>
    <p:sldLayoutId id="2147483713" r:id="rId27"/>
    <p:sldLayoutId id="2147483716" r:id="rId28"/>
    <p:sldLayoutId id="2147483715" r:id="rId29"/>
    <p:sldLayoutId id="2147483707" r:id="rId30"/>
    <p:sldLayoutId id="2147483667" r:id="rId31"/>
    <p:sldLayoutId id="2147483702" r:id="rId32"/>
    <p:sldLayoutId id="2147483721" r:id="rId33"/>
    <p:sldLayoutId id="2147483700" r:id="rId34"/>
    <p:sldLayoutId id="2147483692" r:id="rId35"/>
    <p:sldLayoutId id="2147483722" r:id="rId36"/>
    <p:sldLayoutId id="2147483723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  <a:p>
            <a:pPr lvl="5"/>
            <a:r>
              <a:rPr lang="nl-NL"/>
              <a:t>Zesde niveau</a:t>
            </a:r>
          </a:p>
          <a:p>
            <a:pPr lvl="6"/>
            <a:r>
              <a:rPr lang="nl-NL"/>
              <a:t>Zevende niveau</a:t>
            </a:r>
          </a:p>
          <a:p>
            <a:pPr lvl="7"/>
            <a:r>
              <a:rPr lang="nl-NL"/>
              <a:t>Achtste niveau</a:t>
            </a:r>
          </a:p>
          <a:p>
            <a:pPr lvl="8"/>
            <a:r>
              <a:rPr lang="nl-NL"/>
              <a:t>Negende niveau</a:t>
            </a:r>
          </a:p>
          <a:p>
            <a:pPr lvl="8"/>
            <a:endParaRPr lang="nl-NL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94C5400-D7ED-1E44-BA9E-5361256F8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Resultaten</a:t>
            </a:r>
            <a:r>
              <a:rPr lang="en-US" dirty="0"/>
              <a:t> 4 </a:t>
            </a:r>
            <a:r>
              <a:rPr lang="en-US" dirty="0" err="1"/>
              <a:t>jaar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endParaRPr lang="en-US" dirty="0"/>
          </a:p>
          <a:p>
            <a:endParaRPr lang="en-US" dirty="0"/>
          </a:p>
          <a:p>
            <a:r>
              <a:rPr lang="en-US" sz="1600" dirty="0"/>
              <a:t>Arno Hooijboer (RIVM)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953533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D30B56-8348-4EA3-88E1-558EBF4B2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289485"/>
            <a:ext cx="15670088" cy="3931928"/>
          </a:xfrm>
        </p:spPr>
        <p:txBody>
          <a:bodyPr/>
          <a:lstStyle/>
          <a:p>
            <a:r>
              <a:rPr lang="en-US" dirty="0" err="1"/>
              <a:t>Monstername</a:t>
            </a:r>
            <a:r>
              <a:rPr lang="en-US" dirty="0"/>
              <a:t> op </a:t>
            </a:r>
            <a:r>
              <a:rPr lang="en-US" dirty="0" err="1"/>
              <a:t>perceel</a:t>
            </a:r>
            <a:r>
              <a:rPr lang="en-US" dirty="0"/>
              <a:t> </a:t>
            </a:r>
            <a:r>
              <a:rPr lang="en-US" dirty="0" err="1"/>
              <a:t>ipv</a:t>
            </a:r>
            <a:r>
              <a:rPr lang="en-US" dirty="0"/>
              <a:t> </a:t>
            </a:r>
            <a:r>
              <a:rPr lang="en-US" dirty="0" err="1"/>
              <a:t>bedrijf</a:t>
            </a:r>
            <a:endParaRPr lang="en-US" dirty="0"/>
          </a:p>
          <a:p>
            <a:r>
              <a:rPr lang="en-US" dirty="0" err="1"/>
              <a:t>Bemonstering</a:t>
            </a:r>
            <a:r>
              <a:rPr lang="en-US" dirty="0"/>
              <a:t> is </a:t>
            </a:r>
            <a:r>
              <a:rPr lang="en-US" dirty="0" err="1"/>
              <a:t>taai</a:t>
            </a:r>
            <a:endParaRPr lang="en-US" dirty="0"/>
          </a:p>
          <a:p>
            <a:pPr lvl="1"/>
            <a:r>
              <a:rPr lang="en-US" dirty="0" err="1"/>
              <a:t>Grondwater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vaak</a:t>
            </a:r>
            <a:r>
              <a:rPr lang="en-US" dirty="0"/>
              <a:t> </a:t>
            </a:r>
            <a:r>
              <a:rPr lang="en-US" dirty="0" err="1"/>
              <a:t>diep</a:t>
            </a:r>
            <a:endParaRPr lang="en-US" dirty="0"/>
          </a:p>
          <a:p>
            <a:pPr lvl="1"/>
            <a:r>
              <a:rPr lang="en-US" dirty="0" err="1"/>
              <a:t>Grindlagen</a:t>
            </a:r>
            <a:r>
              <a:rPr lang="en-US" dirty="0"/>
              <a:t> / </a:t>
            </a:r>
            <a:r>
              <a:rPr lang="en-US" dirty="0" err="1"/>
              <a:t>leemlagen</a:t>
            </a:r>
            <a:endParaRPr lang="en-US" dirty="0"/>
          </a:p>
          <a:p>
            <a:pPr lvl="1"/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heterogeniteit</a:t>
            </a:r>
            <a:endParaRPr lang="en-US" dirty="0"/>
          </a:p>
          <a:p>
            <a:r>
              <a:rPr lang="en-US" dirty="0" err="1"/>
              <a:t>Bodemvocht</a:t>
            </a:r>
            <a:r>
              <a:rPr lang="en-US" dirty="0"/>
              <a:t> en </a:t>
            </a:r>
            <a:r>
              <a:rPr lang="en-US" dirty="0" err="1"/>
              <a:t>grondwater</a:t>
            </a:r>
            <a:r>
              <a:rPr lang="en-US" dirty="0"/>
              <a:t> op </a:t>
            </a:r>
            <a:r>
              <a:rPr lang="en-US" dirty="0" err="1"/>
              <a:t>één</a:t>
            </a:r>
            <a:r>
              <a:rPr lang="en-US" dirty="0"/>
              <a:t> </a:t>
            </a:r>
            <a:r>
              <a:rPr lang="en-US" dirty="0" err="1"/>
              <a:t>perceel</a:t>
            </a:r>
            <a:endParaRPr lang="en-US" dirty="0"/>
          </a:p>
          <a:p>
            <a:r>
              <a:rPr lang="en-US" dirty="0" err="1"/>
              <a:t>Prachtig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 om te </a:t>
            </a:r>
            <a:r>
              <a:rPr lang="en-US" dirty="0" err="1"/>
              <a:t>werken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356D30-A459-449B-A4A6-CE6ABAC2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Ervaring</a:t>
            </a:r>
            <a:r>
              <a:rPr lang="en-US" dirty="0"/>
              <a:t> </a:t>
            </a:r>
            <a:r>
              <a:rPr lang="en-US" dirty="0" err="1"/>
              <a:t>bemonstering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8345A-C919-4FA3-B76E-FCC72C4B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C5168-2670-4276-B9C1-07CCE954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4752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D05F30-D914-40C3-83DD-87BCB50A7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12" y="2289485"/>
            <a:ext cx="12815888" cy="3931928"/>
          </a:xfrm>
        </p:spPr>
        <p:txBody>
          <a:bodyPr/>
          <a:lstStyle/>
          <a:p>
            <a:r>
              <a:rPr lang="nl-NL" dirty="0">
                <a:ea typeface="Calibri" panose="020F0502020204030204" pitchFamily="34" charset="0"/>
                <a:cs typeface="Times New Roman" panose="02020603050405020304" pitchFamily="18" charset="0"/>
              </a:rPr>
              <a:t>Vier jaar bemonsterd</a:t>
            </a:r>
            <a:endParaRPr lang="en-US" dirty="0"/>
          </a:p>
          <a:p>
            <a:r>
              <a:rPr lang="en-US" dirty="0"/>
              <a:t>44 </a:t>
            </a:r>
            <a:r>
              <a:rPr lang="en-US" dirty="0" err="1"/>
              <a:t>percelen</a:t>
            </a:r>
            <a:r>
              <a:rPr lang="en-US" dirty="0"/>
              <a:t> </a:t>
            </a:r>
            <a:r>
              <a:rPr lang="en-US" dirty="0" err="1"/>
              <a:t>bemonsterd</a:t>
            </a:r>
            <a:endParaRPr lang="en-US" dirty="0"/>
          </a:p>
          <a:p>
            <a:r>
              <a:rPr lang="en-US" dirty="0"/>
              <a:t>Vier </a:t>
            </a:r>
            <a:r>
              <a:rPr lang="en-US" dirty="0" err="1"/>
              <a:t>percelen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(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/ te </a:t>
            </a:r>
            <a:r>
              <a:rPr lang="en-US" dirty="0" err="1"/>
              <a:t>nat</a:t>
            </a:r>
            <a:r>
              <a:rPr lang="en-US" dirty="0"/>
              <a:t>)</a:t>
            </a:r>
          </a:p>
          <a:p>
            <a:r>
              <a:rPr lang="en-US" dirty="0"/>
              <a:t>Habitats 8 </a:t>
            </a:r>
            <a:r>
              <a:rPr lang="en-US" dirty="0" err="1"/>
              <a:t>punten</a:t>
            </a:r>
            <a:r>
              <a:rPr lang="en-US" dirty="0"/>
              <a:t> in </a:t>
            </a:r>
            <a:r>
              <a:rPr lang="en-US" dirty="0" err="1"/>
              <a:t>plaats</a:t>
            </a:r>
            <a:r>
              <a:rPr lang="en-US" dirty="0"/>
              <a:t> van 16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ECAE80-7F43-49CB-8021-3CC15538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</a:t>
            </a:r>
            <a:r>
              <a:rPr lang="en-US" dirty="0" err="1"/>
              <a:t>bemonstering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B100F-7C39-4B3A-B865-3038C7FC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412" y="6201642"/>
            <a:ext cx="5461001" cy="322075"/>
          </a:xfrm>
        </p:spPr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608F3-3E88-4C32-8693-F3376099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11" name="Picture 10" descr="A stream in a forest&#10;&#10;AI-generated content may be incorrect.">
            <a:extLst>
              <a:ext uri="{FF2B5EF4-FFF2-40B4-BE49-F238E27FC236}">
                <a16:creationId xmlns:a16="http://schemas.microsoft.com/office/drawing/2014/main" id="{94BE71C9-10E0-8264-0E09-7D552C04FF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608" y="1896893"/>
            <a:ext cx="4954621" cy="37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6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95705-141A-B37A-87D0-70F734EC01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CA41FD0-6FB5-F6C9-1C55-D12B63D54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038476-B1AC-9997-360C-B2994AA14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Weerseffecten</a:t>
            </a:r>
          </a:p>
          <a:p>
            <a:r>
              <a:rPr lang="nl-NL" dirty="0"/>
              <a:t>Monstername op sommige percelen</a:t>
            </a:r>
          </a:p>
          <a:p>
            <a:r>
              <a:rPr lang="nl-NL" dirty="0"/>
              <a:t>Maatregelen </a:t>
            </a:r>
          </a:p>
          <a:p>
            <a:r>
              <a:rPr lang="nl-NL" dirty="0"/>
              <a:t>Gewas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CEA51F-ADFB-68F7-39D9-84817EE0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 spelen nu vier effecten…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3C00C-3417-483D-D2B8-5227E133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59270-7AEA-8213-5A0E-C3AF0A70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7136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5B11E-5638-C5C5-B106-C4361DC9D3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1B4F2E5-F57F-B8EA-E781-2B087D0569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8B1C4C-D5F3-0F79-6443-7035FCE42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28741A-707E-91E4-7DBC-F7148A777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Boxplot</a:t>
            </a:r>
            <a:r>
              <a:rPr lang="nl-NL" dirty="0"/>
              <a:t> resultaten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EB2B3-A695-AD34-61DF-8C599B8A8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887" y="6221413"/>
            <a:ext cx="5461001" cy="322075"/>
          </a:xfrm>
        </p:spPr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8632B-F56D-CE89-4142-7F15F371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AB5C67-59A0-37FC-EBFC-A022AE7555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2" b="8682"/>
          <a:stretch>
            <a:fillRect/>
          </a:stretch>
        </p:blipFill>
        <p:spPr bwMode="auto">
          <a:xfrm>
            <a:off x="2886075" y="2438400"/>
            <a:ext cx="6032500" cy="349408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5ADBBE-AD5C-1AB4-0065-CE671BC9C1ED}"/>
              </a:ext>
            </a:extLst>
          </p:cNvPr>
          <p:cNvSpPr txBox="1"/>
          <p:nvPr/>
        </p:nvSpPr>
        <p:spPr>
          <a:xfrm>
            <a:off x="5145087" y="5876896"/>
            <a:ext cx="66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Kruid. Gras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BEC4D-D0D9-BED9-4511-0A39D3F9B0FE}"/>
              </a:ext>
            </a:extLst>
          </p:cNvPr>
          <p:cNvSpPr txBox="1"/>
          <p:nvPr/>
        </p:nvSpPr>
        <p:spPr>
          <a:xfrm>
            <a:off x="7366000" y="5932488"/>
            <a:ext cx="666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Habitat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2E0D5-DAB5-618C-E4FB-023CC148A2F0}"/>
              </a:ext>
            </a:extLst>
          </p:cNvPr>
          <p:cNvSpPr txBox="1"/>
          <p:nvPr/>
        </p:nvSpPr>
        <p:spPr>
          <a:xfrm>
            <a:off x="3267075" y="5941512"/>
            <a:ext cx="12874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Bouw/gras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B6585-5CC7-1B2D-C703-3921E1C1A3BE}"/>
              </a:ext>
            </a:extLst>
          </p:cNvPr>
          <p:cNvSpPr txBox="1"/>
          <p:nvPr/>
        </p:nvSpPr>
        <p:spPr>
          <a:xfrm>
            <a:off x="4191000" y="5932488"/>
            <a:ext cx="1287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Bouwland/ rotatie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61AE7-6D24-AEF9-2458-A20C3DB5FEAC}"/>
              </a:ext>
            </a:extLst>
          </p:cNvPr>
          <p:cNvSpPr txBox="1"/>
          <p:nvPr/>
        </p:nvSpPr>
        <p:spPr>
          <a:xfrm>
            <a:off x="5698334" y="5876896"/>
            <a:ext cx="59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Kruid. Akker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850B34-E064-3972-FB4F-97FCA6B6D40B}"/>
              </a:ext>
            </a:extLst>
          </p:cNvPr>
          <p:cNvSpPr txBox="1"/>
          <p:nvPr/>
        </p:nvSpPr>
        <p:spPr>
          <a:xfrm>
            <a:off x="6402387" y="5920374"/>
            <a:ext cx="915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/>
              <a:t>Grasland</a:t>
            </a:r>
          </a:p>
        </p:txBody>
      </p:sp>
    </p:spTree>
    <p:extLst>
      <p:ext uri="{BB962C8B-B14F-4D97-AF65-F5344CB8AC3E}">
        <p14:creationId xmlns:p14="http://schemas.microsoft.com/office/powerpoint/2010/main" val="224092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CC3FC-05A9-69E6-AB69-ACCEE45137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B59A49E-D6B2-A6E8-889B-25D82E9256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7BA6728-80ED-84CD-A44E-C8B7CBB5E4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754944"/>
              </p:ext>
            </p:extLst>
          </p:nvPr>
        </p:nvGraphicFramePr>
        <p:xfrm>
          <a:off x="508957" y="2758243"/>
          <a:ext cx="9771116" cy="2476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370">
                  <a:extLst>
                    <a:ext uri="{9D8B030D-6E8A-4147-A177-3AD203B41FA5}">
                      <a16:colId xmlns:a16="http://schemas.microsoft.com/office/drawing/2014/main" val="878409101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4064445962"/>
                    </a:ext>
                  </a:extLst>
                </a:gridCol>
                <a:gridCol w="1417612">
                  <a:extLst>
                    <a:ext uri="{9D8B030D-6E8A-4147-A177-3AD203B41FA5}">
                      <a16:colId xmlns:a16="http://schemas.microsoft.com/office/drawing/2014/main" val="2919093708"/>
                    </a:ext>
                  </a:extLst>
                </a:gridCol>
                <a:gridCol w="835170">
                  <a:extLst>
                    <a:ext uri="{9D8B030D-6E8A-4147-A177-3AD203B41FA5}">
                      <a16:colId xmlns:a16="http://schemas.microsoft.com/office/drawing/2014/main" val="3990438918"/>
                    </a:ext>
                  </a:extLst>
                </a:gridCol>
                <a:gridCol w="835170">
                  <a:extLst>
                    <a:ext uri="{9D8B030D-6E8A-4147-A177-3AD203B41FA5}">
                      <a16:colId xmlns:a16="http://schemas.microsoft.com/office/drawing/2014/main" val="2308534702"/>
                    </a:ext>
                  </a:extLst>
                </a:gridCol>
                <a:gridCol w="835170">
                  <a:extLst>
                    <a:ext uri="{9D8B030D-6E8A-4147-A177-3AD203B41FA5}">
                      <a16:colId xmlns:a16="http://schemas.microsoft.com/office/drawing/2014/main" val="250538967"/>
                    </a:ext>
                  </a:extLst>
                </a:gridCol>
                <a:gridCol w="1193824">
                  <a:extLst>
                    <a:ext uri="{9D8B030D-6E8A-4147-A177-3AD203B41FA5}">
                      <a16:colId xmlns:a16="http://schemas.microsoft.com/office/drawing/2014/main" val="38956503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nummer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Klasse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bedrijfsnummer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2023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2024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2025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022116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 (ref)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r05058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45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98</a:t>
                      </a: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94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682761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 (ref)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r05059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98</a:t>
                      </a: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48</a:t>
                      </a: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63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7605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 (ref)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r05060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116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17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31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77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 (ref)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r05061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131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82</a:t>
                      </a: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119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94552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 (ref)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r05063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40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48</a:t>
                      </a: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34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1870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486370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rotatie, stoppen bemesting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r05040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84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63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85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12483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rotatie, stoppen bemesting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r05041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58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12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14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71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rotatie, stoppen bemesting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r05042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3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5</a:t>
                      </a: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3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8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rotatie, stoppen bemesting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r05043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6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0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23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rotatie, stoppen bemesting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r05044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37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  <a:latin typeface="+mn-lt"/>
                        </a:rPr>
                        <a:t>23</a:t>
                      </a:r>
                      <a:endParaRPr lang="nl-NL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22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7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Bouwland &amp; rotatie, stoppen bemesting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r05045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180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130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</a:rPr>
                        <a:t>121</a:t>
                      </a:r>
                      <a:endParaRPr lang="nl-NL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7603104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F4E44C8-B6A1-EA07-4570-65331B8B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Variatie tussen percelen B&amp;R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8BB41-1D45-18E1-C03F-A694CDD1C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69A8D-BCCF-00DA-010C-90FC07B63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9137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C621F-891A-2247-E8BA-36E47D6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E0B3F-0D29-A235-275B-B187C0BF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18</a:t>
            </a:fld>
            <a:endParaRPr lang="nl-NL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E8B6D0CC-1B5A-1AE8-945C-CCDE015112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183220"/>
              </p:ext>
            </p:extLst>
          </p:nvPr>
        </p:nvGraphicFramePr>
        <p:xfrm>
          <a:off x="1039220" y="2675124"/>
          <a:ext cx="9785493" cy="2725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370">
                  <a:extLst>
                    <a:ext uri="{9D8B030D-6E8A-4147-A177-3AD203B41FA5}">
                      <a16:colId xmlns:a16="http://schemas.microsoft.com/office/drawing/2014/main" val="878409101"/>
                    </a:ext>
                  </a:extLst>
                </a:gridCol>
                <a:gridCol w="3860800">
                  <a:extLst>
                    <a:ext uri="{9D8B030D-6E8A-4147-A177-3AD203B41FA5}">
                      <a16:colId xmlns:a16="http://schemas.microsoft.com/office/drawing/2014/main" val="4064445962"/>
                    </a:ext>
                  </a:extLst>
                </a:gridCol>
                <a:gridCol w="1417612">
                  <a:extLst>
                    <a:ext uri="{9D8B030D-6E8A-4147-A177-3AD203B41FA5}">
                      <a16:colId xmlns:a16="http://schemas.microsoft.com/office/drawing/2014/main" val="2919093708"/>
                    </a:ext>
                  </a:extLst>
                </a:gridCol>
                <a:gridCol w="835170">
                  <a:extLst>
                    <a:ext uri="{9D8B030D-6E8A-4147-A177-3AD203B41FA5}">
                      <a16:colId xmlns:a16="http://schemas.microsoft.com/office/drawing/2014/main" val="3990438918"/>
                    </a:ext>
                  </a:extLst>
                </a:gridCol>
                <a:gridCol w="835170">
                  <a:extLst>
                    <a:ext uri="{9D8B030D-6E8A-4147-A177-3AD203B41FA5}">
                      <a16:colId xmlns:a16="http://schemas.microsoft.com/office/drawing/2014/main" val="2308534702"/>
                    </a:ext>
                  </a:extLst>
                </a:gridCol>
                <a:gridCol w="835170">
                  <a:extLst>
                    <a:ext uri="{9D8B030D-6E8A-4147-A177-3AD203B41FA5}">
                      <a16:colId xmlns:a16="http://schemas.microsoft.com/office/drawing/2014/main" val="250538967"/>
                    </a:ext>
                  </a:extLst>
                </a:gridCol>
                <a:gridCol w="1208201">
                  <a:extLst>
                    <a:ext uri="{9D8B030D-6E8A-4147-A177-3AD203B41FA5}">
                      <a16:colId xmlns:a16="http://schemas.microsoft.com/office/drawing/2014/main" val="3895650308"/>
                    </a:ext>
                  </a:extLst>
                </a:gridCol>
              </a:tblGrid>
              <a:tr h="249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nummer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Klasse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bedrijfsnummer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2023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2024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>
                          <a:effectLst/>
                        </a:rPr>
                        <a:t>2025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022116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referentie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r05064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68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117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35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82761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referentie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r05065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23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9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63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77605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referentie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r05067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5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6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3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57772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referentie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r05068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31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49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4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3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45521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referentie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r05069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47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61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42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78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01870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6370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stoppen bemesting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r05000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7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12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39652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</a:rPr>
                        <a:t>1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Permanent grasland, stoppen bemesting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r05046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82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104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32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3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4835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stoppen bemesting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r05047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0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7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0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271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Permanent grasland, stoppen bemesting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r05049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30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95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16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40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58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Permanent grasland, stoppen bemesting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r05050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62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66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21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10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23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Permanent grasland, stoppen bemesting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r05051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24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18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22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857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Permanent grasland, stoppen bemesting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r05088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72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>
                          <a:effectLst/>
                        </a:rPr>
                        <a:t>28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27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100" u="none" strike="noStrike" dirty="0">
                          <a:effectLst/>
                        </a:rPr>
                        <a:t>31</a:t>
                      </a:r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6031043"/>
                  </a:ext>
                </a:extLst>
              </a:tr>
            </a:tbl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8CF2A658-8169-698E-8441-B60B94AD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7737"/>
          </a:xfrm>
        </p:spPr>
        <p:txBody>
          <a:bodyPr/>
          <a:lstStyle/>
          <a:p>
            <a:r>
              <a:rPr lang="nl-NL" dirty="0"/>
              <a:t>Variatie tussen percelen grasland</a:t>
            </a:r>
          </a:p>
        </p:txBody>
      </p:sp>
    </p:spTree>
    <p:extLst>
      <p:ext uri="{BB962C8B-B14F-4D97-AF65-F5344CB8AC3E}">
        <p14:creationId xmlns:p14="http://schemas.microsoft.com/office/powerpoint/2010/main" val="3895131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8835F8-D8B9-A056-D4C4-BFADC283E0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Is er een maatregel?</a:t>
            </a:r>
          </a:p>
          <a:p>
            <a:r>
              <a:rPr lang="nl-NL" dirty="0"/>
              <a:t>Hoeveel mest minder? </a:t>
            </a:r>
          </a:p>
          <a:p>
            <a:r>
              <a:rPr lang="nl-NL" dirty="0"/>
              <a:t>Heeft dit een effect op (dalend) N-overschot?</a:t>
            </a:r>
          </a:p>
          <a:p>
            <a:r>
              <a:rPr lang="nl-NL" dirty="0"/>
              <a:t>Daalt nitraatconcentratie meer dan ref. percelen?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DFA0AF-7766-13A3-2CD4-B09C6314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Bepalen effect maatregelen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9D290-3F2E-0509-CFB1-8E4CA5819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31397-961E-FAC5-65A4-9D833D8A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396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uilding with flags in front of it&#10;&#10;AI-generated content may be incorrect.">
            <a:extLst>
              <a:ext uri="{FF2B5EF4-FFF2-40B4-BE49-F238E27FC236}">
                <a16:creationId xmlns:a16="http://schemas.microsoft.com/office/drawing/2014/main" id="{FBAFA691-6FDB-9103-589D-FAAAFA320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999" y="2128138"/>
            <a:ext cx="5898357" cy="393223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99953B5-305B-134D-CA88-97E49EFE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RIVM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BC1DD-76C0-E809-A3CC-213427F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412" y="6382450"/>
            <a:ext cx="5461001" cy="322075"/>
          </a:xfrm>
        </p:spPr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A9754-F064-6FC5-49CC-221E43DB5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12" name="Picture 11" descr="A large white building with many windows&#10;&#10;AI-generated content may be incorrect.">
            <a:extLst>
              <a:ext uri="{FF2B5EF4-FFF2-40B4-BE49-F238E27FC236}">
                <a16:creationId xmlns:a16="http://schemas.microsoft.com/office/drawing/2014/main" id="{ADFC13E9-ED9B-BB84-D901-E9B2C339CD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26" t="3867" r="-15684" b="-462"/>
          <a:stretch>
            <a:fillRect/>
          </a:stretch>
        </p:blipFill>
        <p:spPr>
          <a:xfrm>
            <a:off x="6689558" y="2128139"/>
            <a:ext cx="7102816" cy="39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9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27BBAA-DDFE-6F41-14DF-93D36D0E1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Vier jaar bemonsterd </a:t>
            </a:r>
          </a:p>
          <a:p>
            <a:r>
              <a:rPr lang="nl-NL" dirty="0"/>
              <a:t>Toestand vergelijkbaar met LMM</a:t>
            </a:r>
          </a:p>
          <a:p>
            <a:r>
              <a:rPr lang="nl-NL" dirty="0"/>
              <a:t>Variatie is groot </a:t>
            </a:r>
          </a:p>
          <a:p>
            <a:pPr lvl="1"/>
            <a:r>
              <a:rPr lang="nl-NL" dirty="0"/>
              <a:t>Gewas</a:t>
            </a:r>
          </a:p>
          <a:p>
            <a:pPr lvl="1"/>
            <a:r>
              <a:rPr lang="nl-NL" dirty="0"/>
              <a:t>Bemesting</a:t>
            </a:r>
          </a:p>
          <a:p>
            <a:pPr lvl="1"/>
            <a:r>
              <a:rPr lang="nl-NL" dirty="0"/>
              <a:t>Weerseffecten</a:t>
            </a:r>
          </a:p>
          <a:p>
            <a:r>
              <a:rPr lang="nl-NL" dirty="0"/>
              <a:t>Effect van maatregelen zichtbaar?</a:t>
            </a:r>
          </a:p>
          <a:p>
            <a:pPr marL="313200" lvl="1" indent="0">
              <a:buNone/>
            </a:pPr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CA1CAA-1FB7-2C33-3A29-F94AC7A3E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CC01-D208-BDB1-F4BC-1F164E39D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77246-9EF6-F21F-7A55-63CBDA6D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8141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7010FE-18C4-9A92-359D-6A90A1356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Briefrapportage naar Deelnemers</a:t>
            </a:r>
          </a:p>
          <a:p>
            <a:r>
              <a:rPr lang="nl-NL" dirty="0"/>
              <a:t>Kennisnotitie voor zomer</a:t>
            </a:r>
          </a:p>
          <a:p>
            <a:r>
              <a:rPr lang="nl-NL" dirty="0"/>
              <a:t>Per perceel effect bepalen (na de zomer)</a:t>
            </a:r>
          </a:p>
          <a:p>
            <a:r>
              <a:rPr lang="nl-NL" dirty="0"/>
              <a:t>Na de zomer minder intensief bemonsteren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C73837A-7FA5-07B1-9B4C-EB0DC13B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verder…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7265E-3F44-088B-19E8-C93246D94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 juni 2023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06A14-CA19-7BFF-E665-CAA86431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9CFB4-E7FE-910F-9C60-CF65B9D5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47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D9DC4F-52AA-1B5E-EC8E-1C607BBAC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r>
              <a:rPr lang="nl-NL" dirty="0"/>
              <a:t>Bodem en water</a:t>
            </a:r>
          </a:p>
          <a:p>
            <a:r>
              <a:rPr lang="nl-NL" dirty="0"/>
              <a:t>Luchtkwaliteit</a:t>
            </a:r>
          </a:p>
          <a:p>
            <a:r>
              <a:rPr lang="nl-NL" dirty="0"/>
              <a:t>Stikstofdepositie</a:t>
            </a:r>
          </a:p>
          <a:p>
            <a:r>
              <a:rPr lang="nl-NL" dirty="0"/>
              <a:t>Stikstofmodellering (AERIUS)</a:t>
            </a:r>
          </a:p>
          <a:p>
            <a:r>
              <a:rPr lang="nl-NL" dirty="0"/>
              <a:t>Meetnetten	</a:t>
            </a:r>
          </a:p>
          <a:p>
            <a:pPr lvl="1"/>
            <a:r>
              <a:rPr lang="nl-NL" dirty="0"/>
              <a:t>LMG</a:t>
            </a:r>
          </a:p>
          <a:p>
            <a:pPr lvl="1"/>
            <a:r>
              <a:rPr lang="nl-NL" dirty="0"/>
              <a:t>MAN</a:t>
            </a:r>
          </a:p>
          <a:p>
            <a:pPr lvl="1"/>
            <a:r>
              <a:rPr lang="nl-NL" dirty="0"/>
              <a:t>LML</a:t>
            </a:r>
          </a:p>
          <a:p>
            <a:pPr lvl="1"/>
            <a:r>
              <a:rPr lang="nl-NL" dirty="0"/>
              <a:t>LMM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9F0CEC-64F6-D1EB-69F5-F255401DC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Centrum MIL		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A5D17-9725-F213-F1B1-F8FD4EE77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999" y="6349300"/>
            <a:ext cx="5461001" cy="322075"/>
          </a:xfrm>
        </p:spPr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11EB2-F83D-A218-6F08-D433E8B1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47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43DF21-29BB-BDC7-7A55-B4C28A296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Nitraatconcentratie onder percelen</a:t>
            </a:r>
          </a:p>
          <a:p>
            <a:r>
              <a:rPr lang="nl-NL" dirty="0"/>
              <a:t>Toestand en trend</a:t>
            </a:r>
          </a:p>
          <a:p>
            <a:r>
              <a:rPr lang="nl-NL" dirty="0"/>
              <a:t>Nitraat: goed oplosbaar en mobiel </a:t>
            </a:r>
          </a:p>
          <a:p>
            <a:pPr lvl="1"/>
            <a:r>
              <a:rPr lang="nl-NL" dirty="0"/>
              <a:t>Bescherming van grondwater</a:t>
            </a:r>
          </a:p>
          <a:p>
            <a:pPr lvl="1"/>
            <a:r>
              <a:rPr lang="nl-NL" dirty="0"/>
              <a:t>Bescherming van  oppervlaktewater  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4076DE-E29B-DB5E-7798-3A8232A8A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Metingen RIVM </a:t>
            </a:r>
            <a:r>
              <a:rPr lang="nl-NL" dirty="0" err="1"/>
              <a:t>Springendal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759C-A686-AB77-1AC4-BDD695A89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412" y="6393563"/>
            <a:ext cx="5461001" cy="322075"/>
          </a:xfrm>
        </p:spPr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55A64-8274-5470-D819-5697436F0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8" name="Picture 7" descr="A stream running through a grassy field&#10;&#10;AI-generated content may be incorrect.">
            <a:extLst>
              <a:ext uri="{FF2B5EF4-FFF2-40B4-BE49-F238E27FC236}">
                <a16:creationId xmlns:a16="http://schemas.microsoft.com/office/drawing/2014/main" id="{AA7C653E-36D8-6482-FF0A-140528E7A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89485"/>
            <a:ext cx="5772022" cy="38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67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7F20A1-5B17-F151-5FC0-AB0B23C7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Landelijk Meetnet effecten Mestbeleid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EAE48-B514-13C5-4C90-A1CF190C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988" y="6382450"/>
            <a:ext cx="5461001" cy="322075"/>
          </a:xfrm>
        </p:spPr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3478B-EC2A-8FC9-5B24-A504390C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DE4E86-90D1-2F8A-CE11-D50F7FCD2B79}"/>
              </a:ext>
            </a:extLst>
          </p:cNvPr>
          <p:cNvSpPr txBox="1">
            <a:spLocks/>
          </p:cNvSpPr>
          <p:nvPr/>
        </p:nvSpPr>
        <p:spPr>
          <a:xfrm>
            <a:off x="883443" y="2000560"/>
            <a:ext cx="8172450" cy="4281488"/>
          </a:xfrm>
          <a:prstGeom prst="rect">
            <a:avLst/>
          </a:prstGeom>
        </p:spPr>
        <p:txBody>
          <a:bodyPr vert="horz" lIns="91440" tIns="45720" rIns="91440" bIns="45720" numCol="1" spcCol="468000" rtlCol="0">
            <a:normAutofit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err="1"/>
              <a:t>Trendmeetnet</a:t>
            </a:r>
            <a:r>
              <a:rPr lang="en-US" dirty="0"/>
              <a:t>: </a:t>
            </a:r>
            <a:r>
              <a:rPr lang="en-US" dirty="0" err="1"/>
              <a:t>waterkwaliteit</a:t>
            </a:r>
            <a:r>
              <a:rPr lang="en-US" dirty="0"/>
              <a:t> en </a:t>
            </a:r>
            <a:r>
              <a:rPr lang="en-US" dirty="0" err="1"/>
              <a:t>bedrijfsvoering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Sinds</a:t>
            </a:r>
            <a:r>
              <a:rPr lang="en-US" dirty="0"/>
              <a:t> 1992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Statistische</a:t>
            </a:r>
            <a:r>
              <a:rPr lang="en-US" dirty="0"/>
              <a:t> </a:t>
            </a:r>
            <a:r>
              <a:rPr lang="en-US" dirty="0" err="1"/>
              <a:t>methode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</a:pPr>
            <a:r>
              <a:rPr lang="en-US" dirty="0"/>
              <a:t>Circa 450 </a:t>
            </a:r>
            <a:r>
              <a:rPr lang="en-US" dirty="0" err="1"/>
              <a:t>bedrijven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80% van de </a:t>
            </a:r>
            <a:r>
              <a:rPr lang="en-US" dirty="0" err="1"/>
              <a:t>landbouw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err="1"/>
              <a:t>Uitspoeling</a:t>
            </a:r>
            <a:r>
              <a:rPr lang="en-US" dirty="0"/>
              <a:t> en </a:t>
            </a:r>
            <a:r>
              <a:rPr lang="en-US" dirty="0" err="1"/>
              <a:t>slootwater</a:t>
            </a:r>
            <a:endParaRPr lang="en-US" dirty="0"/>
          </a:p>
          <a:p>
            <a:pPr lvl="1">
              <a:lnSpc>
                <a:spcPct val="160000"/>
              </a:lnSpc>
            </a:pPr>
            <a:endParaRPr lang="en-US" dirty="0"/>
          </a:p>
          <a:p>
            <a:pPr>
              <a:lnSpc>
                <a:spcPct val="160000"/>
              </a:lnSpc>
            </a:pPr>
            <a:endParaRPr lang="nl-NL" dirty="0"/>
          </a:p>
        </p:txBody>
      </p:sp>
      <p:pic>
        <p:nvPicPr>
          <p:cNvPr id="8" name="Picture 2" descr="R:\MIL\Afd BW\Foto's\Beeldbank\Grondwatermonstername zand 1.JPG">
            <a:extLst>
              <a:ext uri="{FF2B5EF4-FFF2-40B4-BE49-F238E27FC236}">
                <a16:creationId xmlns:a16="http://schemas.microsoft.com/office/drawing/2014/main" id="{3B6D1C4F-8C5B-2088-455F-C80C31BD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89" y="2687077"/>
            <a:ext cx="5112568" cy="341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856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6AF75-6897-08AF-BF69-2EB2C5603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16 meetpunten per bedrijf</a:t>
            </a:r>
          </a:p>
          <a:p>
            <a:r>
              <a:rPr lang="nl-NL" dirty="0"/>
              <a:t>Openboorgatmethode</a:t>
            </a:r>
          </a:p>
          <a:p>
            <a:r>
              <a:rPr lang="nl-NL" dirty="0"/>
              <a:t>Bovenste meter</a:t>
            </a:r>
          </a:p>
          <a:p>
            <a:r>
              <a:rPr lang="nl-NL" dirty="0"/>
              <a:t>Grondwater (</a:t>
            </a:r>
            <a:r>
              <a:rPr lang="nl-NL" dirty="0" err="1"/>
              <a:t>gws</a:t>
            </a:r>
            <a:r>
              <a:rPr lang="nl-NL" dirty="0"/>
              <a:t> &gt; 5 m-mv)</a:t>
            </a:r>
          </a:p>
          <a:p>
            <a:r>
              <a:rPr lang="nl-NL" dirty="0"/>
              <a:t>Bodemvocht (</a:t>
            </a:r>
            <a:r>
              <a:rPr lang="nl-NL" dirty="0" err="1"/>
              <a:t>gws</a:t>
            </a:r>
            <a:r>
              <a:rPr lang="nl-NL" dirty="0"/>
              <a:t> &gt;5 m-mv)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71C8A4-5C6D-60AD-D3FC-468BB939B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Zandregio bemonstering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C6B30-9D1D-F1EE-865D-FA5D3235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3412" y="6322491"/>
            <a:ext cx="5461001" cy="322075"/>
          </a:xfrm>
        </p:spPr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CCABB-ED0C-8BEA-98A7-427E2FCB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8" name="Picture 7" descr="A person standing in a field&#10;&#10;AI-generated content may be incorrect.">
            <a:extLst>
              <a:ext uri="{FF2B5EF4-FFF2-40B4-BE49-F238E27FC236}">
                <a16:creationId xmlns:a16="http://schemas.microsoft.com/office/drawing/2014/main" id="{96E35436-83AD-B1E6-766A-29798463D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2101639"/>
            <a:ext cx="6154228" cy="41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9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BD532E-DB9C-90A2-7AA5-8530599BF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65EF98-1749-4226-BFFF-96BBD5A5A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Uitkomsten </a:t>
            </a:r>
            <a:r>
              <a:rPr lang="nl-NL" dirty="0" err="1"/>
              <a:t>LMM:Nitraat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19CEBB-C0DF-C204-49C1-0A2A6E016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999" y="6382449"/>
            <a:ext cx="5461001" cy="322075"/>
          </a:xfrm>
        </p:spPr>
        <p:txBody>
          <a:bodyPr/>
          <a:lstStyle/>
          <a:p>
            <a:r>
              <a:rPr lang="en-US" dirty="0" err="1"/>
              <a:t>Resultaten</a:t>
            </a:r>
            <a:r>
              <a:rPr lang="en-US" dirty="0"/>
              <a:t> RIVM </a:t>
            </a:r>
            <a:r>
              <a:rPr lang="en-US" dirty="0" err="1"/>
              <a:t>bemonstering</a:t>
            </a:r>
            <a:r>
              <a:rPr lang="en-US" dirty="0"/>
              <a:t> </a:t>
            </a:r>
            <a:r>
              <a:rPr lang="en-US" dirty="0" err="1"/>
              <a:t>Springendal</a:t>
            </a:r>
            <a:r>
              <a:rPr lang="en-US" dirty="0"/>
              <a:t> / dal van de </a:t>
            </a:r>
            <a:r>
              <a:rPr lang="en-US" dirty="0" err="1"/>
              <a:t>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D7EFE-9218-3075-6EE4-8DDC50E60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585EE2E2-6A23-87C9-B8B9-317FD88E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2322634"/>
            <a:ext cx="5995880" cy="374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9AB45F-CA14-4905-57BC-EF512A4C30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9B78C73-E446-58C4-D6BE-9EECA3A2E7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5FA416-82F8-A3E8-D9E2-374B3C1E6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+mj-lt"/>
              </a:rPr>
              <a:t>Monitoringsplan Deltares </a:t>
            </a:r>
            <a:r>
              <a:rPr lang="nl-NL" i="1" dirty="0">
                <a:solidFill>
                  <a:srgbClr val="000000"/>
                </a:solidFill>
                <a:effectLst/>
                <a:latin typeface="+mj-lt"/>
                <a:ea typeface="DejaVu Sans"/>
                <a:cs typeface="Lohit Hindi"/>
              </a:rPr>
              <a:t>31 mei 2022. </a:t>
            </a:r>
          </a:p>
          <a:p>
            <a:r>
              <a:rPr lang="nl-NL" dirty="0">
                <a:solidFill>
                  <a:srgbClr val="000000"/>
                </a:solidFill>
                <a:latin typeface="+mj-lt"/>
              </a:rPr>
              <a:t>Bemonstering volgens LMM</a:t>
            </a:r>
          </a:p>
          <a:p>
            <a:r>
              <a:rPr lang="nl-NL" dirty="0">
                <a:solidFill>
                  <a:srgbClr val="000000"/>
                </a:solidFill>
                <a:latin typeface="+mj-lt"/>
              </a:rPr>
              <a:t>8 </a:t>
            </a:r>
            <a:r>
              <a:rPr lang="nl-NL" dirty="0" err="1">
                <a:solidFill>
                  <a:srgbClr val="000000"/>
                </a:solidFill>
                <a:latin typeface="+mj-lt"/>
              </a:rPr>
              <a:t>perceelstypen</a:t>
            </a:r>
            <a:r>
              <a:rPr lang="nl-NL" dirty="0">
                <a:solidFill>
                  <a:srgbClr val="000000"/>
                </a:solidFill>
                <a:latin typeface="+mj-lt"/>
              </a:rPr>
              <a:t> (gewas, natuur, bemesting)</a:t>
            </a:r>
          </a:p>
          <a:p>
            <a:r>
              <a:rPr lang="nl-NL" dirty="0">
                <a:solidFill>
                  <a:srgbClr val="000000"/>
                </a:solidFill>
                <a:latin typeface="+mj-lt"/>
              </a:rPr>
              <a:t>6 percelen per type</a:t>
            </a:r>
          </a:p>
          <a:p>
            <a:pPr marL="313200" lvl="1" indent="0">
              <a:buNone/>
            </a:pPr>
            <a:endParaRPr lang="nl-NL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98D793-70EA-9548-7AA3-0ADF84A84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Bemonstering </a:t>
            </a:r>
            <a:r>
              <a:rPr lang="nl-NL" dirty="0" err="1"/>
              <a:t>Springendal</a:t>
            </a:r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4B98A-E702-2DEF-5E43-2391C7481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Resultaten RIVM bemonstering Springendal / dal van de Mosbeek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B88D1-6825-5D89-9E09-A9BC44DF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0628861"/>
      </p:ext>
    </p:extLst>
  </p:cSld>
  <p:clrMapOvr>
    <a:masterClrMapping/>
  </p:clrMapOvr>
</p:sld>
</file>

<file path=ppt/theme/theme1.xml><?xml version="1.0" encoding="utf-8"?>
<a:theme xmlns:a="http://schemas.openxmlformats.org/drawingml/2006/main" name="Rijkshuisstijl Robijnrood">
  <a:themeElements>
    <a:clrScheme name="Aangepast 56">
      <a:dk1>
        <a:srgbClr val="000000"/>
      </a:dk1>
      <a:lt1>
        <a:srgbClr val="FFFFFF"/>
      </a:lt1>
      <a:dk2>
        <a:srgbClr val="CA0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0808B3F3-159F-4EDB-8FF3-42411BE8ABC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Microsoft Macintosh PowerPoint</Application>
  <PresentationFormat>Breedbeeld</PresentationFormat>
  <Paragraphs>291</Paragraphs>
  <Slides>21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Aptos Narrow</vt:lpstr>
      <vt:lpstr>Arial</vt:lpstr>
      <vt:lpstr>Calibri</vt:lpstr>
      <vt:lpstr>Verdana</vt:lpstr>
      <vt:lpstr>Wingdings</vt:lpstr>
      <vt:lpstr>Rijkshuisstijl Robijnrood</vt:lpstr>
      <vt:lpstr>Kantoorthema</vt:lpstr>
      <vt:lpstr>Springendal / Dal van de Mosbeek</vt:lpstr>
      <vt:lpstr>RIVM </vt:lpstr>
      <vt:lpstr>Centrum MIL  </vt:lpstr>
      <vt:lpstr>Metingen RIVM Springendal</vt:lpstr>
      <vt:lpstr>Landelijk Meetnet effecten Mestbeleid</vt:lpstr>
      <vt:lpstr>Zandregio bemonstering</vt:lpstr>
      <vt:lpstr>Uitkomsten LMM:Nitraat</vt:lpstr>
      <vt:lpstr>PowerPoint-presentatie</vt:lpstr>
      <vt:lpstr>Uitgangspunten Bemonstering Springendal</vt:lpstr>
      <vt:lpstr>Ervaring bemonstering</vt:lpstr>
      <vt:lpstr>Resultaten bemonstering</vt:lpstr>
      <vt:lpstr>PowerPoint-presentatie</vt:lpstr>
      <vt:lpstr>Er spelen nu vier effecten…</vt:lpstr>
      <vt:lpstr>PowerPoint-presentatie</vt:lpstr>
      <vt:lpstr>Boxplot resultaten</vt:lpstr>
      <vt:lpstr>PowerPoint-presentatie</vt:lpstr>
      <vt:lpstr>Variatie tussen percelen B&amp;R</vt:lpstr>
      <vt:lpstr>Variatie tussen percelen grasland</vt:lpstr>
      <vt:lpstr>Bepalen effect maatregelen</vt:lpstr>
      <vt:lpstr>Conclusie</vt:lpstr>
      <vt:lpstr>En verder…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info@twenteprint.nl</cp:lastModifiedBy>
  <cp:revision>1</cp:revision>
  <dcterms:modified xsi:type="dcterms:W3CDTF">2026-05-28T07:30:01Z</dcterms:modified>
</cp:coreProperties>
</file>